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0" r:id="rId4"/>
    <p:sldId id="262" r:id="rId5"/>
    <p:sldId id="257" r:id="rId6"/>
    <p:sldId id="259" r:id="rId7"/>
    <p:sldId id="260" r:id="rId8"/>
    <p:sldId id="264" r:id="rId9"/>
    <p:sldId id="284" r:id="rId10"/>
    <p:sldId id="263" r:id="rId11"/>
    <p:sldId id="269" r:id="rId12"/>
    <p:sldId id="268" r:id="rId13"/>
    <p:sldId id="270" r:id="rId14"/>
    <p:sldId id="271" r:id="rId15"/>
    <p:sldId id="272" r:id="rId16"/>
    <p:sldId id="273" r:id="rId17"/>
    <p:sldId id="286" r:id="rId18"/>
    <p:sldId id="274" r:id="rId19"/>
    <p:sldId id="275" r:id="rId20"/>
    <p:sldId id="267" r:id="rId21"/>
    <p:sldId id="276" r:id="rId22"/>
    <p:sldId id="277" r:id="rId23"/>
    <p:sldId id="278" r:id="rId24"/>
    <p:sldId id="279" r:id="rId25"/>
    <p:sldId id="282" r:id="rId26"/>
    <p:sldId id="285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cigna.mobile.mycigna&amp;?WT.ac=mycigna_S12677|mobileappguest" TargetMode="External"/><Relationship Id="rId2" Type="http://schemas.openxmlformats.org/officeDocument/2006/relationships/hyperlink" Target="https://itunes.apple.com/us/app/mycigna/id569266174?mt=8&amp;WT.ac=mycigna_S12677|mobileappguest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eap.com/public-safety-eap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www.eap.com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61037">
            <a:off x="156519" y="1239552"/>
            <a:ext cx="9070817" cy="27592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114867" y="3941814"/>
            <a:ext cx="9755187" cy="550333"/>
          </a:xfrm>
        </p:spPr>
        <p:txBody>
          <a:bodyPr/>
          <a:lstStyle/>
          <a:p>
            <a:r>
              <a:rPr lang="en-US" dirty="0" smtClean="0"/>
              <a:t>2018-2019 Annual report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7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Cigna tools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Telemedicine </a:t>
            </a:r>
          </a:p>
          <a:p>
            <a:r>
              <a:rPr lang="en-US" sz="2800" dirty="0" smtClean="0"/>
              <a:t>Screenings</a:t>
            </a:r>
          </a:p>
          <a:p>
            <a:r>
              <a:rPr lang="en-US" sz="2800" dirty="0" smtClean="0"/>
              <a:t>My </a:t>
            </a:r>
            <a:r>
              <a:rPr lang="en-US" sz="2800" dirty="0" err="1" smtClean="0"/>
              <a:t>cigna</a:t>
            </a:r>
            <a:r>
              <a:rPr lang="en-US" sz="2800" dirty="0" smtClean="0"/>
              <a:t> cost comparison</a:t>
            </a:r>
          </a:p>
          <a:p>
            <a:r>
              <a:rPr lang="en-US" sz="2800" dirty="0" smtClean="0"/>
              <a:t>Diabetes program</a:t>
            </a:r>
          </a:p>
        </p:txBody>
      </p:sp>
      <p:pic>
        <p:nvPicPr>
          <p:cNvPr id="5122" name="Picture 2" descr="Image result for cigna doctors commercial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3" y="767755"/>
            <a:ext cx="6034087" cy="45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26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401" y="333126"/>
            <a:ext cx="4126860" cy="2023252"/>
          </a:xfrm>
        </p:spPr>
        <p:txBody>
          <a:bodyPr>
            <a:normAutofit/>
          </a:bodyPr>
          <a:lstStyle/>
          <a:p>
            <a:r>
              <a:rPr lang="en-US" dirty="0" smtClean="0"/>
              <a:t>Telemedicine</a:t>
            </a:r>
            <a:br>
              <a:rPr lang="en-US" dirty="0" smtClean="0"/>
            </a:br>
            <a:r>
              <a:rPr lang="en-US" sz="2700" dirty="0" smtClean="0"/>
              <a:t>the cost savings are clear</a:t>
            </a:r>
            <a:br>
              <a:rPr lang="en-US" sz="2700" dirty="0" smtClean="0"/>
            </a:b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05" y="2239348"/>
            <a:ext cx="5533053" cy="320150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Amwell</a:t>
            </a:r>
            <a:r>
              <a:rPr lang="en-US" dirty="0" smtClean="0"/>
              <a:t> and MD live - two telehealth services offered today with all of our </a:t>
            </a:r>
            <a:r>
              <a:rPr lang="en-US" dirty="0" err="1" smtClean="0"/>
              <a:t>cigna</a:t>
            </a:r>
            <a:r>
              <a:rPr lang="en-US" dirty="0" smtClean="0"/>
              <a:t> plans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24/7/365</a:t>
            </a:r>
          </a:p>
          <a:p>
            <a:r>
              <a:rPr lang="en-US" dirty="0" smtClean="0"/>
              <a:t>Speak with doctors, get </a:t>
            </a:r>
            <a:r>
              <a:rPr lang="en-US" dirty="0" err="1" smtClean="0"/>
              <a:t>rx</a:t>
            </a:r>
            <a:r>
              <a:rPr lang="en-US" dirty="0" smtClean="0"/>
              <a:t> and guidance with: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Sore throat	stomach ache	      fever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Cold/flu		acne 	headache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Allergies 		</a:t>
            </a:r>
            <a:r>
              <a:rPr lang="en-US" dirty="0" err="1" smtClean="0">
                <a:solidFill>
                  <a:srgbClr val="FF0000"/>
                </a:solidFill>
              </a:rPr>
              <a:t>uti</a:t>
            </a:r>
            <a:r>
              <a:rPr lang="en-US" sz="1100" dirty="0" err="1" smtClean="0">
                <a:solidFill>
                  <a:srgbClr val="FF0000"/>
                </a:solidFill>
              </a:rPr>
              <a:t>s</a:t>
            </a:r>
            <a:r>
              <a:rPr lang="en-US" sz="1100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en-US" dirty="0" smtClean="0"/>
              <a:t>and more	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626357" y="752065"/>
            <a:ext cx="6034375" cy="4688785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Telemedicine can be a cost effective alternative to emergency room and </a:t>
            </a:r>
            <a:r>
              <a:rPr lang="en-US" dirty="0" err="1" smtClean="0"/>
              <a:t>urgenct</a:t>
            </a:r>
            <a:r>
              <a:rPr lang="en-US" dirty="0" smtClean="0"/>
              <a:t> care visits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The cost of a telemedicine call or online visit is typically the same or less than a visit to your primary care physician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54" y="1834660"/>
            <a:ext cx="3545633" cy="19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6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6159" y="83749"/>
            <a:ext cx="11403013" cy="6130925"/>
            <a:chOff x="116" y="41"/>
            <a:chExt cx="7183" cy="3862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16" y="41"/>
              <a:ext cx="7183" cy="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" y="41"/>
              <a:ext cx="7190" cy="3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171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Screenings</a:t>
            </a:r>
            <a:endParaRPr lang="en-US" sz="8800" dirty="0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23" y="682298"/>
            <a:ext cx="2342476" cy="166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245" y="2451122"/>
            <a:ext cx="2357906" cy="1570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prostate cancer scree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61" y="487763"/>
            <a:ext cx="2357906" cy="186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mammogram scree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008" y="235131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7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echip compares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Colonoscopies 31%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Echip has 31% of  the recommended population being screened </a:t>
            </a:r>
          </a:p>
          <a:p>
            <a:r>
              <a:rPr lang="en-US" dirty="0" smtClean="0"/>
              <a:t>Compared to 24.3% - </a:t>
            </a:r>
            <a:r>
              <a:rPr lang="en-US" dirty="0" err="1" smtClean="0"/>
              <a:t>ct</a:t>
            </a:r>
            <a:r>
              <a:rPr lang="en-US" dirty="0" smtClean="0"/>
              <a:t> public sect norm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Cholesterol 69.6%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69.6% of </a:t>
            </a:r>
            <a:r>
              <a:rPr lang="en-US" dirty="0" err="1" smtClean="0"/>
              <a:t>echip’s</a:t>
            </a:r>
            <a:r>
              <a:rPr lang="en-US" dirty="0" smtClean="0"/>
              <a:t> population completed cholesterol screenings</a:t>
            </a:r>
          </a:p>
          <a:p>
            <a:r>
              <a:rPr lang="en-US" dirty="0" smtClean="0"/>
              <a:t>Compared to 93%  - </a:t>
            </a:r>
            <a:r>
              <a:rPr lang="en-US" dirty="0" err="1" smtClean="0"/>
              <a:t>ct</a:t>
            </a:r>
            <a:r>
              <a:rPr lang="en-US" dirty="0" smtClean="0"/>
              <a:t> public sect norm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Mammograms  58.3%	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Echip has 58.3% of the recommended</a:t>
            </a:r>
          </a:p>
          <a:p>
            <a:r>
              <a:rPr lang="en-US" dirty="0" smtClean="0"/>
              <a:t>Population being screened</a:t>
            </a:r>
          </a:p>
          <a:p>
            <a:r>
              <a:rPr lang="en-US" dirty="0" smtClean="0"/>
              <a:t>Compared to 64.4% - </a:t>
            </a:r>
            <a:r>
              <a:rPr lang="en-US" dirty="0" err="1" smtClean="0"/>
              <a:t>ct</a:t>
            </a:r>
            <a:r>
              <a:rPr lang="en-US" dirty="0" smtClean="0"/>
              <a:t> public sect norm</a:t>
            </a:r>
            <a:endParaRPr lang="en-US" dirty="0"/>
          </a:p>
        </p:txBody>
      </p:sp>
      <p:pic>
        <p:nvPicPr>
          <p:cNvPr id="12" name="Picture 4" descr="Related image"/>
          <p:cNvPicPr>
            <a:picLocks noGrp="1" noChangeAspect="1" noChangeArrowheads="1"/>
          </p:cNvPicPr>
          <p:nvPr>
            <p:ph type="pic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0" b="174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Related image"/>
          <p:cNvPicPr>
            <a:picLocks noGrp="1" noChangeAspect="1" noChangeArrowheads="1"/>
          </p:cNvPicPr>
          <p:nvPr>
            <p:ph type="pic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0" b="1519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Image result for mammogram screening"/>
          <p:cNvPicPr>
            <a:picLocks noGrp="1" noChangeAspect="1" noChangeArrowheads="1"/>
          </p:cNvPicPr>
          <p:nvPr>
            <p:ph type="pic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47" b="854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10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barriers – 66.7%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Echip’s</a:t>
            </a:r>
            <a:r>
              <a:rPr lang="en-US" sz="2000" dirty="0" smtClean="0"/>
              <a:t> recommended population shattered the norm of 20.1% for prostate screenings</a:t>
            </a:r>
            <a:endParaRPr lang="en-US" sz="2000" dirty="0"/>
          </a:p>
        </p:txBody>
      </p:sp>
      <p:pic>
        <p:nvPicPr>
          <p:cNvPr id="5" name="Picture 8" descr="Image result for prostate cancer screenin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30" b="244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My </a:t>
            </a:r>
            <a:r>
              <a:rPr lang="en-US" sz="4000" dirty="0" err="1" smtClean="0"/>
              <a:t>cigna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smtClean="0"/>
              <a:t>cost comparison tool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 smtClean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 smtClean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 smtClean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 smtClean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1400" cap="none" dirty="0" smtClean="0">
              <a:solidFill>
                <a:srgbClr val="333333"/>
              </a:solidFill>
              <a:latin typeface="HCo Gotham SSm"/>
            </a:endParaRP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cap="none" dirty="0" smtClean="0">
                <a:solidFill>
                  <a:srgbClr val="333333"/>
                </a:solidFill>
                <a:latin typeface="HCo Gotham SSm"/>
              </a:rPr>
              <a:t>Download </a:t>
            </a:r>
            <a:r>
              <a:rPr lang="en-US" altLang="en-US" sz="1400" cap="none" dirty="0">
                <a:solidFill>
                  <a:srgbClr val="333333"/>
                </a:solidFill>
                <a:latin typeface="HCo Gotham SSm"/>
              </a:rPr>
              <a:t>the </a:t>
            </a:r>
            <a:r>
              <a:rPr lang="en-US" altLang="en-US" sz="1400" cap="none" dirty="0" err="1">
                <a:solidFill>
                  <a:srgbClr val="333333"/>
                </a:solidFill>
                <a:latin typeface="HCo Gotham SSm"/>
              </a:rPr>
              <a:t>myCigna</a:t>
            </a:r>
            <a:r>
              <a:rPr lang="en-US" altLang="en-US" sz="1400" cap="none" dirty="0">
                <a:solidFill>
                  <a:srgbClr val="333333"/>
                </a:solidFill>
                <a:latin typeface="HCo Gotham SSm"/>
              </a:rPr>
              <a:t>® App</a:t>
            </a:r>
          </a:p>
          <a:p>
            <a:pPr marL="0" lvl="0" indent="0" eaLnBrk="0" fontAlgn="ctr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1400" cap="none" dirty="0">
                <a:solidFill>
                  <a:srgbClr val="333333"/>
                </a:solidFill>
                <a:latin typeface="Open Sans"/>
              </a:rPr>
              <a:t>Now with fingerprint access, the </a:t>
            </a:r>
            <a:r>
              <a:rPr lang="en-US" altLang="en-US" sz="1400" cap="none" dirty="0" err="1">
                <a:solidFill>
                  <a:srgbClr val="333333"/>
                </a:solidFill>
                <a:latin typeface="Open Sans"/>
              </a:rPr>
              <a:t>myCigna</a:t>
            </a:r>
            <a:r>
              <a:rPr lang="en-US" altLang="en-US" sz="1400" cap="none" dirty="0">
                <a:solidFill>
                  <a:srgbClr val="333333"/>
                </a:solidFill>
                <a:latin typeface="Open Sans"/>
              </a:rPr>
              <a:t>® app makes it easier than ever to stay </a:t>
            </a:r>
            <a:r>
              <a:rPr lang="en-US" altLang="en-US" sz="1400" cap="none" dirty="0" smtClean="0">
                <a:solidFill>
                  <a:srgbClr val="333333"/>
                </a:solidFill>
                <a:latin typeface="Open Sans"/>
              </a:rPr>
              <a:t>in-network, find facilities and providers, compare costs—and </a:t>
            </a:r>
            <a:r>
              <a:rPr lang="en-US" altLang="en-US" sz="1400" cap="none" dirty="0">
                <a:solidFill>
                  <a:srgbClr val="333333"/>
                </a:solidFill>
                <a:latin typeface="Open Sans"/>
              </a:rPr>
              <a:t>save. Download the app today.</a:t>
            </a:r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There were 180 steerable </a:t>
            </a:r>
            <a:r>
              <a:rPr lang="en-US" dirty="0" err="1" smtClean="0"/>
              <a:t>er</a:t>
            </a:r>
            <a:r>
              <a:rPr lang="en-US" dirty="0" smtClean="0"/>
              <a:t> visits identified  in the past 12 months resulting in an overspend of $134K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er</a:t>
            </a:r>
            <a:r>
              <a:rPr lang="en-US" dirty="0" smtClean="0"/>
              <a:t> visit was non life threatening and had urgent care or walk-in centers within a 5-10 mile radius</a:t>
            </a:r>
          </a:p>
          <a:p>
            <a:endParaRPr lang="en-US" dirty="0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323165"/>
            <a:ext cx="271228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 </a:t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</a:b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Open Sans"/>
                <a:hlinkClick r:id="rId2"/>
              </a:rPr>
              <a:t> </a:t>
            </a: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Open Sans"/>
                <a:hlinkClick r:id="rId3"/>
              </a:rPr>
              <a:t> 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 </a:t>
            </a:r>
            <a:endParaRPr kumimoji="0" lang="en-US" altLang="en-US" sz="123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3074" name="Picture 2" descr="https://my.cigna.com/public/digital-experience/images/fingerprint_Promo_MyCigna_LogIn_Page_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35" y="833080"/>
            <a:ext cx="4757168" cy="260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8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pPr algn="l"/>
            <a:r>
              <a:rPr lang="en-US" sz="3600" dirty="0" smtClean="0"/>
              <a:t>1.  Diabetes/circulatory</a:t>
            </a:r>
            <a:br>
              <a:rPr lang="en-US" sz="3600" dirty="0" smtClean="0"/>
            </a:br>
            <a:r>
              <a:rPr lang="en-US" sz="3600" dirty="0" smtClean="0"/>
              <a:t>2.  neoplasm</a:t>
            </a:r>
            <a:br>
              <a:rPr lang="en-US" sz="3600" dirty="0" smtClean="0"/>
            </a:br>
            <a:r>
              <a:rPr lang="en-US" sz="3600" dirty="0" smtClean="0"/>
              <a:t>3.  depression</a:t>
            </a:r>
            <a:br>
              <a:rPr lang="en-US" sz="3600" dirty="0" smtClean="0"/>
            </a:br>
            <a:r>
              <a:rPr lang="en-US" sz="3600" dirty="0" smtClean="0"/>
              <a:t>4.  heart</a:t>
            </a:r>
            <a:br>
              <a:rPr lang="en-US" sz="3600" dirty="0" smtClean="0"/>
            </a:br>
            <a:r>
              <a:rPr lang="en-US" sz="3600" dirty="0" smtClean="0"/>
              <a:t>5.  lower back/musculoskeletal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Our top 5 in claim spend and </a:t>
            </a:r>
            <a:r>
              <a:rPr lang="en-US" sz="4000" dirty="0" err="1" smtClean="0"/>
              <a:t>rx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4560020" y="1063053"/>
            <a:ext cx="6202339" cy="16773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>
              <a:lnSpc>
                <a:spcPct val="120000"/>
              </a:lnSpc>
              <a:spcBef>
                <a:spcPts val="1000"/>
              </a:spcBef>
              <a:buClr>
                <a:srgbClr val="B80E0F"/>
              </a:buClr>
              <a:buSzPct val="160000"/>
            </a:pPr>
            <a:r>
              <a:rPr lang="en-US" sz="9600" cap="all" dirty="0" smtClean="0">
                <a:solidFill>
                  <a:prstClr val="black"/>
                </a:solidFill>
              </a:rPr>
              <a:t>Echip </a:t>
            </a:r>
            <a:r>
              <a:rPr lang="en-US" sz="9600" cap="all" dirty="0">
                <a:solidFill>
                  <a:prstClr val="black"/>
                </a:solidFill>
              </a:rPr>
              <a:t>top </a:t>
            </a:r>
            <a:r>
              <a:rPr lang="en-US" sz="9600" cap="all" dirty="0" smtClean="0">
                <a:solidFill>
                  <a:prstClr val="black"/>
                </a:solidFill>
              </a:rPr>
              <a:t>5 </a:t>
            </a:r>
            <a:endParaRPr lang="en-US" sz="9600" cap="al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45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Diabetes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the </a:t>
            </a:r>
            <a:r>
              <a:rPr lang="en-US" dirty="0" smtClean="0"/>
              <a:t>rise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281127" y="685800"/>
            <a:ext cx="6307493" cy="46894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7% of our membership is diabetic</a:t>
            </a:r>
          </a:p>
          <a:p>
            <a:r>
              <a:rPr lang="en-US" dirty="0" smtClean="0"/>
              <a:t>4.9% of our membership is pre-diabetic</a:t>
            </a:r>
          </a:p>
          <a:p>
            <a:r>
              <a:rPr lang="en-US" dirty="0" err="1" smtClean="0"/>
              <a:t>Trulicity</a:t>
            </a:r>
            <a:r>
              <a:rPr lang="en-US" dirty="0" smtClean="0"/>
              <a:t> top diabetic drug currently for 13 unique users at annual cost of  $86,873</a:t>
            </a:r>
          </a:p>
          <a:p>
            <a:r>
              <a:rPr lang="en-US" dirty="0" smtClean="0"/>
              <a:t>Hypoglycemic </a:t>
            </a:r>
            <a:r>
              <a:rPr lang="en-US" dirty="0" err="1" smtClean="0"/>
              <a:t>rx</a:t>
            </a:r>
            <a:r>
              <a:rPr lang="en-US" dirty="0" smtClean="0"/>
              <a:t> rank 3</a:t>
            </a:r>
            <a:r>
              <a:rPr lang="en-US" baseline="30000" dirty="0" smtClean="0"/>
              <a:t>rd</a:t>
            </a:r>
            <a:r>
              <a:rPr lang="en-US" dirty="0" smtClean="0"/>
              <a:t> and insulins rank 4</a:t>
            </a:r>
            <a:r>
              <a:rPr lang="en-US" baseline="30000" dirty="0" smtClean="0"/>
              <a:t>th</a:t>
            </a:r>
            <a:r>
              <a:rPr lang="en-US" dirty="0" smtClean="0"/>
              <a:t> on our pharmacy spend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 smtClean="0"/>
              <a:t>Omada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integrated diabetes program</a:t>
            </a:r>
            <a:br>
              <a:rPr lang="en-US" dirty="0" smtClean="0"/>
            </a:br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Cigna will be partnering with </a:t>
            </a:r>
            <a:r>
              <a:rPr lang="en-US" dirty="0" err="1" smtClean="0"/>
              <a:t>omada</a:t>
            </a:r>
            <a:r>
              <a:rPr lang="en-US" dirty="0" smtClean="0"/>
              <a:t> health </a:t>
            </a:r>
          </a:p>
          <a:p>
            <a:r>
              <a:rPr lang="en-US" dirty="0" smtClean="0"/>
              <a:t>On an outreach diabetic program</a:t>
            </a:r>
          </a:p>
          <a:p>
            <a:r>
              <a:rPr lang="en-US" dirty="0" smtClean="0"/>
              <a:t>Flagging type 1 &amp;2 diabetics through email</a:t>
            </a:r>
          </a:p>
          <a:p>
            <a:r>
              <a:rPr lang="en-US" dirty="0" smtClean="0"/>
              <a:t>This program will be pay for performance based on </a:t>
            </a:r>
          </a:p>
          <a:p>
            <a:r>
              <a:rPr lang="en-US" dirty="0" smtClean="0"/>
              <a:t>Group level Performance guarantees</a:t>
            </a:r>
            <a:endParaRPr lang="en-US" dirty="0"/>
          </a:p>
        </p:txBody>
      </p:sp>
      <p:pic>
        <p:nvPicPr>
          <p:cNvPr id="9" name="Picture 8" descr="Image result for omad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465" y="685800"/>
            <a:ext cx="3532043" cy="3662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0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3679187"/>
              </p:ext>
            </p:extLst>
          </p:nvPr>
        </p:nvGraphicFramePr>
        <p:xfrm>
          <a:off x="-1" y="1"/>
          <a:ext cx="11697731" cy="560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4584"/>
                <a:gridCol w="4024898"/>
                <a:gridCol w="1869989"/>
                <a:gridCol w="3888260"/>
              </a:tblGrid>
              <a:tr h="601361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Fiscal</a:t>
                      </a:r>
                      <a:r>
                        <a:rPr lang="en-US" b="0" baseline="0" dirty="0" smtClean="0"/>
                        <a:t> Year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ECHIP Renewal  Average</a:t>
                      </a:r>
                    </a:p>
                    <a:p>
                      <a:pPr algn="ctr"/>
                      <a:r>
                        <a:rPr lang="en-US" b="0" dirty="0" smtClean="0"/>
                        <a:t>For its Members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Regional Medical, </a:t>
                      </a:r>
                    </a:p>
                    <a:p>
                      <a:pPr algn="ctr"/>
                      <a:r>
                        <a:rPr lang="en-US" b="0" dirty="0" smtClean="0"/>
                        <a:t>Rx Trends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% Savings</a:t>
                      </a:r>
                      <a:r>
                        <a:rPr lang="en-US" b="0" baseline="0" dirty="0" smtClean="0"/>
                        <a:t> for all ECHIP Members</a:t>
                      </a:r>
                      <a:endParaRPr lang="en-US" b="0" dirty="0"/>
                    </a:p>
                  </a:txBody>
                  <a:tcPr/>
                </a:tc>
              </a:tr>
              <a:tr h="611029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2013-2014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Renewal increases</a:t>
                      </a:r>
                      <a:r>
                        <a:rPr lang="en-US" baseline="0" dirty="0" smtClean="0"/>
                        <a:t> ranged from (</a:t>
                      </a:r>
                      <a:r>
                        <a:rPr lang="en-US" dirty="0" smtClean="0"/>
                        <a:t>-2%) to 19% - </a:t>
                      </a:r>
                      <a:r>
                        <a:rPr lang="en-US" baseline="0" dirty="0" smtClean="0"/>
                        <a:t>Group average was 11%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12%</a:t>
                      </a:r>
                      <a:r>
                        <a:rPr lang="en-US" baseline="0" dirty="0" smtClean="0"/>
                        <a:t> to 13%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Averaged</a:t>
                      </a:r>
                      <a:r>
                        <a:rPr lang="en-US" baseline="0" dirty="0" smtClean="0"/>
                        <a:t> 1% savings over expected trend</a:t>
                      </a:r>
                      <a:endParaRPr lang="en-US" dirty="0"/>
                    </a:p>
                  </a:txBody>
                  <a:tcPr/>
                </a:tc>
              </a:tr>
              <a:tr h="605263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2014-2015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Renewal</a:t>
                      </a:r>
                      <a:r>
                        <a:rPr lang="en-US" baseline="0" dirty="0" smtClean="0"/>
                        <a:t> increases ranged from (-2%) to 8%- Group average was 6.4%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Averaged</a:t>
                      </a:r>
                      <a:r>
                        <a:rPr lang="en-US" baseline="0" dirty="0" smtClean="0"/>
                        <a:t> 6% savings over expected trend</a:t>
                      </a:r>
                      <a:endParaRPr lang="en-US" dirty="0"/>
                    </a:p>
                  </a:txBody>
                  <a:tcPr/>
                </a:tc>
              </a:tr>
              <a:tr h="44297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Group average was 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Averaged 7% savings over expected trend</a:t>
                      </a:r>
                      <a:endParaRPr lang="en-US" dirty="0"/>
                    </a:p>
                  </a:txBody>
                  <a:tcPr/>
                </a:tc>
              </a:tr>
              <a:tr h="758486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2016-2017</a:t>
                      </a:r>
                    </a:p>
                    <a:p>
                      <a:pPr algn="l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aseline="0" dirty="0" smtClean="0"/>
                        <a:t>Renewal increases ranged from (-2.5%) to 7.2% - Group average is 2.6%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9.5%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 Averaged 7% savings over expected trend</a:t>
                      </a:r>
                      <a:endParaRPr lang="en-US" dirty="0"/>
                    </a:p>
                  </a:txBody>
                  <a:tcPr/>
                </a:tc>
              </a:tr>
              <a:tr h="6843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2017-18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Renewal increases</a:t>
                      </a:r>
                      <a:r>
                        <a:rPr lang="en-US" sz="1800" baseline="0" dirty="0" smtClean="0"/>
                        <a:t> ranged from (-0.1%) to 21.9% - Group average is 9.6%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Our first challenging year but still managed to be 1% under trend</a:t>
                      </a:r>
                      <a:endParaRPr lang="en-US" sz="1800" dirty="0"/>
                    </a:p>
                  </a:txBody>
                  <a:tcPr/>
                </a:tc>
              </a:tr>
              <a:tr h="68434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2018-19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Renewal increases range</a:t>
                      </a:r>
                      <a:r>
                        <a:rPr lang="en-US" sz="1800" baseline="0" dirty="0" smtClean="0"/>
                        <a:t> from 0.7% to 19.2% - Group average is 5.6%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12%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Stop</a:t>
                      </a:r>
                      <a:r>
                        <a:rPr lang="en-US" sz="1800" baseline="0" dirty="0" smtClean="0"/>
                        <a:t> Loss Renewal with $160K ISL is  +26% - moving up to $175K renewal reduced ISL renewal to 15.86%</a:t>
                      </a:r>
                      <a:endParaRPr lang="en-US" sz="1800" dirty="0"/>
                    </a:p>
                  </a:txBody>
                  <a:tcPr/>
                </a:tc>
              </a:tr>
              <a:tr h="684346"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83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Employee assistance program 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esi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69" y="685800"/>
            <a:ext cx="4689475" cy="46894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2199503"/>
            <a:ext cx="6018245" cy="3093394"/>
          </a:xfrm>
        </p:spPr>
        <p:txBody>
          <a:bodyPr/>
          <a:lstStyle/>
          <a:p>
            <a:r>
              <a:rPr lang="en-US" dirty="0" smtClean="0"/>
              <a:t>Specialized access for our teachers and  1</a:t>
            </a:r>
            <a:r>
              <a:rPr lang="en-US" baseline="30000" dirty="0" smtClean="0"/>
              <a:t>st</a:t>
            </a:r>
            <a:r>
              <a:rPr lang="en-US" dirty="0" smtClean="0"/>
              <a:t> responders</a:t>
            </a:r>
          </a:p>
          <a:p>
            <a:r>
              <a:rPr lang="en-US" dirty="0" smtClean="0"/>
              <a:t>Coaching, Counseling, financial, adoption, divorce, college preparation, behavioral health, adoption, training</a:t>
            </a:r>
          </a:p>
          <a:p>
            <a:r>
              <a:rPr lang="en-US" dirty="0" smtClean="0"/>
              <a:t>A one stop shop for all our needs!</a:t>
            </a:r>
          </a:p>
          <a:p>
            <a:r>
              <a:rPr lang="en-US" dirty="0">
                <a:solidFill>
                  <a:schemeClr val="accent1"/>
                </a:solidFill>
              </a:rPr>
              <a:t>www.EducatorsEAP.com 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hlinkClick r:id="rId3"/>
              </a:rPr>
              <a:t>www.theeap.com/public-safety-eap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  <a:hlinkClick r:id="rId4"/>
              </a:rPr>
              <a:t>www.eap.com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•</a:t>
            </a:r>
            <a:r>
              <a:rPr lang="en-US" b="1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1-800-252-4555</a:t>
            </a:r>
            <a:r>
              <a:rPr lang="en-US" dirty="0">
                <a:solidFill>
                  <a:schemeClr val="accent1"/>
                </a:solidFill>
              </a:rPr>
              <a:t>• 1-800-225-2527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172" name="Picture 4" descr="Image result for esi employee assist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888"/>
            <a:ext cx="2061741" cy="66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8148" y="263726"/>
            <a:ext cx="2182603" cy="695903"/>
          </a:xfrm>
          <a:prstGeom prst="rect">
            <a:avLst/>
          </a:prstGeom>
        </p:spPr>
      </p:pic>
      <p:pic>
        <p:nvPicPr>
          <p:cNvPr id="11" name="Picture 10" descr="public-safety-logo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496" y="4727310"/>
            <a:ext cx="2161165" cy="706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551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670" y="0"/>
            <a:ext cx="9696000" cy="63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4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166" y="1268963"/>
            <a:ext cx="4126860" cy="123164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cheers and many thanks to your echip wellness committee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06" y="2230016"/>
            <a:ext cx="4870580" cy="3144569"/>
          </a:xfrm>
        </p:spPr>
        <p:txBody>
          <a:bodyPr>
            <a:normAutofit fontScale="77500" lnSpcReduction="20000"/>
          </a:bodyPr>
          <a:lstStyle/>
          <a:p>
            <a:r>
              <a:rPr lang="en-US" sz="2300" dirty="0" smtClean="0"/>
              <a:t>Thank you for your time and dedication</a:t>
            </a:r>
          </a:p>
          <a:p>
            <a:r>
              <a:rPr lang="en-US" dirty="0" smtClean="0"/>
              <a:t>Amanda backhaus – Coventry town</a:t>
            </a:r>
          </a:p>
          <a:p>
            <a:r>
              <a:rPr lang="en-US" dirty="0" smtClean="0"/>
              <a:t>Beth pratt – Coventry boe</a:t>
            </a:r>
          </a:p>
          <a:p>
            <a:r>
              <a:rPr lang="en-US" dirty="0" smtClean="0"/>
              <a:t>Melanie Marcaccio – eastconn</a:t>
            </a:r>
          </a:p>
          <a:p>
            <a:r>
              <a:rPr lang="en-US" dirty="0" smtClean="0"/>
              <a:t>Judy Beausoleil/</a:t>
            </a:r>
            <a:r>
              <a:rPr lang="en-US" dirty="0" err="1" smtClean="0"/>
              <a:t>laurie</a:t>
            </a:r>
            <a:r>
              <a:rPr lang="en-US" dirty="0" smtClean="0"/>
              <a:t> campagnone – plainfield</a:t>
            </a:r>
          </a:p>
          <a:p>
            <a:r>
              <a:rPr lang="en-US" dirty="0" smtClean="0"/>
              <a:t>Angela Sanchez – Putnam town</a:t>
            </a:r>
          </a:p>
          <a:p>
            <a:r>
              <a:rPr lang="en-US" dirty="0" smtClean="0"/>
              <a:t>Nancy cole – Putnam boe</a:t>
            </a:r>
          </a:p>
          <a:p>
            <a:r>
              <a:rPr lang="en-US" dirty="0" smtClean="0"/>
              <a:t>Mike Wilkinson – tolland town </a:t>
            </a:r>
          </a:p>
          <a:p>
            <a:r>
              <a:rPr lang="en-US" dirty="0" smtClean="0"/>
              <a:t>Suzanne waterhouse – tolland boe </a:t>
            </a:r>
            <a:endParaRPr lang="en-US" dirty="0"/>
          </a:p>
        </p:txBody>
      </p:sp>
      <p:pic>
        <p:nvPicPr>
          <p:cNvPr id="8196" name="Picture 4" descr="Related image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32" y="606490"/>
            <a:ext cx="6034087" cy="47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3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75" y="137093"/>
            <a:ext cx="10394707" cy="1172136"/>
          </a:xfrm>
        </p:spPr>
        <p:txBody>
          <a:bodyPr/>
          <a:lstStyle/>
          <a:p>
            <a:pPr algn="ctr"/>
            <a:r>
              <a:rPr lang="en-US" dirty="0" smtClean="0"/>
              <a:t>Wellness 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1548882"/>
            <a:ext cx="4856158" cy="1194508"/>
          </a:xfrm>
        </p:spPr>
        <p:txBody>
          <a:bodyPr/>
          <a:lstStyle/>
          <a:p>
            <a:pPr algn="ctr"/>
            <a:r>
              <a:rPr lang="en-US" sz="2000" dirty="0" smtClean="0"/>
              <a:t>Route 66 walking challenge</a:t>
            </a:r>
          </a:p>
          <a:p>
            <a:pPr algn="ctr"/>
            <a:r>
              <a:rPr lang="en-US" sz="2000" dirty="0" smtClean="0"/>
              <a:t>March 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march 29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221 participants</a:t>
            </a:r>
            <a:r>
              <a:rPr lang="en-US" dirty="0" smtClean="0"/>
              <a:t>	</a:t>
            </a:r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10" y="3222697"/>
            <a:ext cx="2448922" cy="163006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1309229"/>
            <a:ext cx="4864491" cy="1434161"/>
          </a:xfrm>
        </p:spPr>
        <p:txBody>
          <a:bodyPr/>
          <a:lstStyle/>
          <a:p>
            <a:pPr algn="ctr"/>
            <a:r>
              <a:rPr lang="en-US" sz="2000" dirty="0" smtClean="0"/>
              <a:t>Nutrition 101 healthy eating challenge</a:t>
            </a:r>
          </a:p>
          <a:p>
            <a:pPr algn="ctr"/>
            <a:r>
              <a:rPr lang="en-US" sz="2000" dirty="0" smtClean="0"/>
              <a:t>April 22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– may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</a:t>
            </a:r>
          </a:p>
          <a:p>
            <a:pPr algn="ctr"/>
            <a:r>
              <a:rPr lang="en-US" sz="2000" dirty="0" smtClean="0"/>
              <a:t>168 participants</a:t>
            </a:r>
            <a:endParaRPr lang="en-US" sz="2000" dirty="0"/>
          </a:p>
        </p:txBody>
      </p:sp>
      <p:pic>
        <p:nvPicPr>
          <p:cNvPr id="9218" name="Picture 2" descr="Image result for nutrition 101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078" y="3021651"/>
            <a:ext cx="1928436" cy="192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22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95" y="0"/>
            <a:ext cx="11131422" cy="638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9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Get fit summer family fun mystery challenge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088" r="408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0043" y="1960606"/>
            <a:ext cx="7191633" cy="3110928"/>
          </a:xfrm>
        </p:spPr>
        <p:txBody>
          <a:bodyPr>
            <a:normAutofit/>
          </a:bodyPr>
          <a:lstStyle/>
          <a:p>
            <a:r>
              <a:rPr lang="en-US" dirty="0" smtClean="0"/>
              <a:t>This challenge will have you looking for clues to solve the mystery while tracking your daily activity</a:t>
            </a:r>
          </a:p>
          <a:p>
            <a:endParaRPr lang="en-US" dirty="0" smtClean="0"/>
          </a:p>
          <a:p>
            <a:r>
              <a:rPr lang="en-US" dirty="0" smtClean="0"/>
              <a:t>Two Random Weekly participation prizes per location  </a:t>
            </a:r>
          </a:p>
          <a:p>
            <a:r>
              <a:rPr lang="en-US" dirty="0" smtClean="0"/>
              <a:t>$50 for those walking over 8k steps ~ $25 for those under 8k steps</a:t>
            </a:r>
          </a:p>
          <a:p>
            <a:r>
              <a:rPr lang="en-US" dirty="0" smtClean="0"/>
              <a:t>Consistent 4 week participation gets your name entered into the </a:t>
            </a:r>
          </a:p>
          <a:p>
            <a:r>
              <a:rPr lang="en-US" dirty="0" smtClean="0"/>
              <a:t>$500 grand prize drawing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459" y="2363730"/>
            <a:ext cx="699713" cy="708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457563"/>
            <a:ext cx="701101" cy="70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thank you in 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070" y="74142"/>
            <a:ext cx="7035113" cy="551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66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2019-20 Renewal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1680519"/>
            <a:ext cx="3310128" cy="959138"/>
          </a:xfrm>
        </p:spPr>
        <p:txBody>
          <a:bodyPr/>
          <a:lstStyle/>
          <a:p>
            <a:r>
              <a:rPr lang="en-US" sz="1600" dirty="0" smtClean="0"/>
              <a:t>7/1/18 – 6/30/19</a:t>
            </a:r>
          </a:p>
          <a:p>
            <a:r>
              <a:rPr lang="en-US" sz="1600" dirty="0" smtClean="0"/>
              <a:t>Total claims &amp; Expenses </a:t>
            </a:r>
          </a:p>
          <a:p>
            <a:r>
              <a:rPr lang="en-US" sz="1600" dirty="0" smtClean="0"/>
              <a:t>PCPM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Coventry   $1,641</a:t>
            </a:r>
          </a:p>
          <a:p>
            <a:r>
              <a:rPr lang="en-US" sz="2000" dirty="0" smtClean="0"/>
              <a:t>Eastconn  $1,216</a:t>
            </a:r>
          </a:p>
          <a:p>
            <a:r>
              <a:rPr lang="en-US" sz="2000" dirty="0" smtClean="0"/>
              <a:t>Plainfield  $2,004</a:t>
            </a:r>
          </a:p>
          <a:p>
            <a:r>
              <a:rPr lang="en-US" sz="2000" dirty="0" smtClean="0"/>
              <a:t>Putnam  $1,474</a:t>
            </a:r>
          </a:p>
          <a:p>
            <a:r>
              <a:rPr lang="en-US" sz="2000" dirty="0" smtClean="0"/>
              <a:t>Tolland  $1,717  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1680519"/>
            <a:ext cx="3310128" cy="963826"/>
          </a:xfrm>
        </p:spPr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7/1/19 – 6/30/20</a:t>
            </a:r>
          </a:p>
          <a:p>
            <a:r>
              <a:rPr lang="en-US" sz="1600" dirty="0" smtClean="0"/>
              <a:t>Projected Total claims &amp; expenses PCPM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fontAlgn="t">
              <a:spcBef>
                <a:spcPts val="0"/>
              </a:spcBef>
            </a:pPr>
            <a:r>
              <a:rPr lang="en-US" sz="2000" dirty="0" smtClean="0"/>
              <a:t>Coventry  $1,706</a:t>
            </a:r>
          </a:p>
          <a:p>
            <a:pPr fontAlgn="t">
              <a:spcBef>
                <a:spcPts val="0"/>
              </a:spcBef>
            </a:pPr>
            <a:r>
              <a:rPr lang="en-US" sz="2000" dirty="0" smtClean="0"/>
              <a:t>Eastconn  $1,450</a:t>
            </a:r>
          </a:p>
          <a:p>
            <a:pPr fontAlgn="t">
              <a:spcBef>
                <a:spcPts val="0"/>
              </a:spcBef>
            </a:pPr>
            <a:r>
              <a:rPr lang="en-US" sz="2000" dirty="0" smtClean="0"/>
              <a:t>Plainfield  $2,145</a:t>
            </a:r>
          </a:p>
          <a:p>
            <a:pPr fontAlgn="t">
              <a:spcBef>
                <a:spcPts val="0"/>
              </a:spcBef>
            </a:pPr>
            <a:r>
              <a:rPr lang="en-US" sz="2000" dirty="0" smtClean="0"/>
              <a:t>Putnam  $1,487</a:t>
            </a:r>
          </a:p>
          <a:p>
            <a:pPr fontAlgn="t">
              <a:spcBef>
                <a:spcPts val="0"/>
              </a:spcBef>
            </a:pPr>
            <a:r>
              <a:rPr lang="en-US" sz="2000" dirty="0" smtClean="0"/>
              <a:t>Tolland  $1,730</a:t>
            </a:r>
          </a:p>
          <a:p>
            <a:pPr algn="l" fontAlgn="t">
              <a:spcBef>
                <a:spcPts val="0"/>
              </a:spcBef>
            </a:pPr>
            <a:endParaRPr lang="en-US" sz="2000" dirty="0" smtClean="0">
              <a:latin typeface="+mj-lt"/>
            </a:endParaRPr>
          </a:p>
          <a:p>
            <a:pPr algn="l" fontAlgn="t">
              <a:spcBef>
                <a:spcPts val="0"/>
              </a:spcBef>
            </a:pPr>
            <a:endParaRPr lang="en-US" sz="2000" dirty="0">
              <a:latin typeface="+mj-lt"/>
            </a:endParaRPr>
          </a:p>
          <a:p>
            <a:pPr algn="l" fontAlgn="t">
              <a:spcBef>
                <a:spcPts val="0"/>
              </a:spcBef>
            </a:pPr>
            <a:endParaRPr lang="en-US" dirty="0">
              <a:latin typeface="Arial" panose="020B0604020202020204" pitchFamily="34" charset="0"/>
            </a:endParaRPr>
          </a:p>
          <a:p>
            <a:pPr algn="l" fontAlgn="t">
              <a:spcBef>
                <a:spcPts val="0"/>
              </a:spcBef>
            </a:pPr>
            <a:endParaRPr lang="en-US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770380" y="1614616"/>
            <a:ext cx="3310128" cy="1025041"/>
          </a:xfrm>
        </p:spPr>
        <p:txBody>
          <a:bodyPr/>
          <a:lstStyle/>
          <a:p>
            <a:r>
              <a:rPr lang="en-US" sz="1800" dirty="0" smtClean="0"/>
              <a:t>Rate Increase</a:t>
            </a:r>
          </a:p>
          <a:p>
            <a:r>
              <a:rPr lang="en-US" sz="1800" dirty="0" smtClean="0"/>
              <a:t>2019-20 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000" dirty="0" smtClean="0"/>
              <a:t>Coventry  4.0%</a:t>
            </a:r>
          </a:p>
          <a:p>
            <a:r>
              <a:rPr lang="en-US" sz="2000" dirty="0" smtClean="0"/>
              <a:t>Eastconn  19.2%</a:t>
            </a:r>
          </a:p>
          <a:p>
            <a:r>
              <a:rPr lang="en-US" sz="2000" dirty="0" smtClean="0"/>
              <a:t>Plainfield  7.1%</a:t>
            </a:r>
          </a:p>
          <a:p>
            <a:r>
              <a:rPr lang="en-US" sz="2000" dirty="0" smtClean="0"/>
              <a:t>Putnam  0.9%</a:t>
            </a:r>
          </a:p>
          <a:p>
            <a:r>
              <a:rPr lang="en-US" sz="2000" dirty="0" smtClean="0"/>
              <a:t>Tolland  0.7%</a:t>
            </a:r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47099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loss ratio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2016- 17 Stop Loss deductible @ $150k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Everest re paid $1,445,174 in claims – we paid $1,598,486 in premium  = 90% loss ratio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($153,312 gross profit)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2017-18 stop loss deductible @ $160K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Everest re paid $1,508,570 in claims – we paid $1,716,633 in premium = 88% loss ratio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($208,063 gross profit)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38% profit loss in 2 years for Everest re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__________________________________________________________________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/>
              <a:t>2018- 19 stop loss deductible @ $160K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carrier analysis: deductible and rate correction needed by any potential carrier. Uncompetitive rates or decline to quote based on our history against our two years of claim history and high benefit/cost ratio (</a:t>
            </a:r>
            <a:r>
              <a:rPr lang="en-US" sz="2400" dirty="0" err="1" smtClean="0">
                <a:solidFill>
                  <a:schemeClr val="tx1"/>
                </a:solidFill>
              </a:rPr>
              <a:t>bcr</a:t>
            </a:r>
            <a:r>
              <a:rPr lang="en-US" sz="2400" dirty="0" smtClean="0">
                <a:solidFill>
                  <a:schemeClr val="tx1"/>
                </a:solidFill>
              </a:rPr>
              <a:t>).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5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8664145" cy="25331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Stop Loss ranges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25874441"/>
              </p:ext>
            </p:extLst>
          </p:nvPr>
        </p:nvGraphicFramePr>
        <p:xfrm>
          <a:off x="397476" y="1157588"/>
          <a:ext cx="10394952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738"/>
                <a:gridCol w="2598738"/>
                <a:gridCol w="2598738"/>
                <a:gridCol w="2598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Paid Claims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Over $160K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</a:t>
                      </a:r>
                      <a:r>
                        <a:rPr lang="en-US" baseline="0" dirty="0" smtClean="0"/>
                        <a:t> Over $175K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Over $200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$173,579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$13,579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$326,688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$166,688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$151,688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$126,688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$193,958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$33,958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$18,958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$347,266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$187,266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$172,266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$147,266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$170,719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$10,719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$228,851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$68,851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$53,851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$28,851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$252,373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$92,373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$77373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$52,373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$271,513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$111,513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$96,513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$71,513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$188,161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$28,161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$13,161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$162,553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$2,553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 of 4/2019 paid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$715,661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$583,810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/>
                        <a:t>$426,691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5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47286" y="1425147"/>
            <a:ext cx="6895071" cy="4020064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March and April Claims Exceeding $25K</a:t>
            </a:r>
          </a:p>
          <a:p>
            <a:r>
              <a:rPr lang="en-US" sz="3200" dirty="0" smtClean="0"/>
              <a:t>Added an additional </a:t>
            </a:r>
          </a:p>
          <a:p>
            <a:r>
              <a:rPr lang="en-US" sz="3200" dirty="0" smtClean="0"/>
              <a:t>$1,131,798 </a:t>
            </a:r>
          </a:p>
          <a:p>
            <a:r>
              <a:rPr lang="en-US" sz="3200" dirty="0" smtClean="0"/>
              <a:t>To our large Claims total of</a:t>
            </a:r>
          </a:p>
          <a:p>
            <a:r>
              <a:rPr lang="en-US" sz="3200" dirty="0" smtClean="0"/>
              <a:t>$10,691,837 YTD</a:t>
            </a:r>
          </a:p>
          <a:p>
            <a:endParaRPr lang="en-US" dirty="0"/>
          </a:p>
        </p:txBody>
      </p:sp>
      <p:pic>
        <p:nvPicPr>
          <p:cNvPr id="1028" name="Picture 4" descr="Image result for up arr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518" y="311840"/>
            <a:ext cx="2397211" cy="23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90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Claims appear to lighten up</a:t>
            </a:r>
            <a:endParaRPr lang="en-US" sz="6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While March and </a:t>
            </a:r>
            <a:r>
              <a:rPr lang="en-US" sz="3600" dirty="0" err="1" smtClean="0"/>
              <a:t>april</a:t>
            </a:r>
            <a:r>
              <a:rPr lang="en-US" sz="3600" dirty="0" smtClean="0"/>
              <a:t> added to claims many of the diagnosis have a prognosis of lesser overall cost</a:t>
            </a:r>
          </a:p>
        </p:txBody>
      </p:sp>
      <p:pic>
        <p:nvPicPr>
          <p:cNvPr id="4098" name="Picture 2" descr="Image result for gradual down arrow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62802"/>
            <a:ext cx="5087938" cy="23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Stop loss deductible premiums side by side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$160k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000" dirty="0"/>
              <a:t>Renewal at $160k stop loss deductible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chemeClr val="accent1"/>
                </a:solidFill>
              </a:rPr>
              <a:t>26.85% increase </a:t>
            </a:r>
          </a:p>
          <a:p>
            <a:r>
              <a:rPr lang="en-US" sz="2000" dirty="0"/>
              <a:t>$135.99 </a:t>
            </a:r>
            <a:r>
              <a:rPr lang="en-US" sz="2000" dirty="0" err="1"/>
              <a:t>pepm</a:t>
            </a:r>
            <a:endParaRPr lang="en-US" sz="2000" dirty="0"/>
          </a:p>
          <a:p>
            <a:r>
              <a:rPr lang="en-US" sz="2000" dirty="0"/>
              <a:t>$2,522,886.48 annual premium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$175k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/>
          </a:bodyPr>
          <a:lstStyle/>
          <a:p>
            <a:r>
              <a:rPr lang="en-US" sz="2000" dirty="0"/>
              <a:t>Renewal at $175K Stop Loss Deductible 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15.85% increase</a:t>
            </a:r>
          </a:p>
          <a:p>
            <a:r>
              <a:rPr lang="en-US" sz="2000" dirty="0"/>
              <a:t>$124.44 </a:t>
            </a:r>
            <a:r>
              <a:rPr lang="en-US" sz="2000" dirty="0" err="1"/>
              <a:t>pepm</a:t>
            </a:r>
            <a:endParaRPr lang="en-US" sz="2000" dirty="0"/>
          </a:p>
          <a:p>
            <a:r>
              <a:rPr lang="en-US" sz="2000" dirty="0"/>
              <a:t>$2,308,610.88 annual </a:t>
            </a:r>
            <a:r>
              <a:rPr lang="en-US" sz="2000" dirty="0" smtClean="0"/>
              <a:t>premium</a:t>
            </a:r>
          </a:p>
          <a:p>
            <a:r>
              <a:rPr lang="en-US" sz="2000" dirty="0" smtClean="0"/>
              <a:t>Save $214,275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$180k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Autofit/>
          </a:bodyPr>
          <a:lstStyle/>
          <a:p>
            <a:r>
              <a:rPr lang="en-US" sz="1900" dirty="0" smtClean="0"/>
              <a:t>Renewal at $180k stop loss</a:t>
            </a:r>
          </a:p>
          <a:p>
            <a:r>
              <a:rPr lang="en-US" sz="1900" dirty="0" smtClean="0"/>
              <a:t>Deductible</a:t>
            </a:r>
          </a:p>
          <a:p>
            <a:r>
              <a:rPr lang="en-US" sz="1900" dirty="0" smtClean="0">
                <a:solidFill>
                  <a:schemeClr val="accent1"/>
                </a:solidFill>
              </a:rPr>
              <a:t>11.29% increase </a:t>
            </a:r>
          </a:p>
          <a:p>
            <a:r>
              <a:rPr lang="en-US" sz="1900" dirty="0" smtClean="0"/>
              <a:t>$119.64 </a:t>
            </a:r>
            <a:r>
              <a:rPr lang="en-US" sz="1900" dirty="0" err="1" smtClean="0"/>
              <a:t>pepm</a:t>
            </a:r>
            <a:endParaRPr lang="en-US" sz="1900" dirty="0" smtClean="0"/>
          </a:p>
          <a:p>
            <a:r>
              <a:rPr lang="en-US" sz="1900" dirty="0" smtClean="0"/>
              <a:t>$2,219,561.28 annual Premium</a:t>
            </a:r>
          </a:p>
          <a:p>
            <a:r>
              <a:rPr lang="en-US" sz="1900" dirty="0" smtClean="0"/>
              <a:t>Save $303,325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1388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Affordable care act 2019-2020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1723399"/>
            <a:ext cx="4856158" cy="679994"/>
          </a:xfrm>
        </p:spPr>
        <p:txBody>
          <a:bodyPr/>
          <a:lstStyle/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At bat – 2019 </a:t>
            </a:r>
            <a:r>
              <a:rPr lang="en-US" sz="2000" dirty="0" err="1" smtClean="0"/>
              <a:t>cerf</a:t>
            </a:r>
            <a:r>
              <a:rPr lang="en-US" sz="2000" dirty="0" smtClean="0"/>
              <a:t> fee and individual mandate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403393"/>
            <a:ext cx="5088712" cy="2971192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the </a:t>
            </a:r>
            <a:r>
              <a:rPr lang="en-US" sz="1800" dirty="0"/>
              <a:t>comparative effectiveness research fee (CERF)</a:t>
            </a:r>
          </a:p>
          <a:p>
            <a:r>
              <a:rPr lang="en-US" sz="1800" dirty="0" err="1" smtClean="0"/>
              <a:t>Irs</a:t>
            </a:r>
            <a:r>
              <a:rPr lang="en-US" sz="1800" dirty="0" smtClean="0"/>
              <a:t> form 720 is due by </a:t>
            </a:r>
            <a:r>
              <a:rPr lang="en-US" sz="1800" dirty="0" err="1" smtClean="0"/>
              <a:t>july</a:t>
            </a:r>
            <a:r>
              <a:rPr lang="en-US" sz="1800" dirty="0" smtClean="0"/>
              <a:t> 31</a:t>
            </a:r>
            <a:r>
              <a:rPr lang="en-US" sz="1800" baseline="30000" dirty="0" smtClean="0"/>
              <a:t>st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Fee is Based on average number of lives covered</a:t>
            </a:r>
          </a:p>
          <a:p>
            <a:r>
              <a:rPr lang="en-US" sz="1800" dirty="0" smtClean="0"/>
              <a:t>Fee is $2.39 Cigna will provide covered lives report</a:t>
            </a:r>
          </a:p>
          <a:p>
            <a:r>
              <a:rPr lang="en-US" sz="1800" dirty="0" smtClean="0"/>
              <a:t>Cerf fee scheduled to end after 7/31/20 </a:t>
            </a:r>
            <a:r>
              <a:rPr lang="en-US" sz="1800" dirty="0" err="1" smtClean="0"/>
              <a:t>paymentof</a:t>
            </a:r>
            <a:r>
              <a:rPr lang="en-US" sz="1800" dirty="0" smtClean="0"/>
              <a:t> $2.45 per covered life</a:t>
            </a:r>
          </a:p>
          <a:p>
            <a:r>
              <a:rPr lang="en-US" sz="1800" dirty="0" smtClean="0"/>
              <a:t>Penalty for Individual mandate zeroed out in 2019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1843940"/>
            <a:ext cx="4864491" cy="676838"/>
          </a:xfrm>
        </p:spPr>
        <p:txBody>
          <a:bodyPr/>
          <a:lstStyle/>
          <a:p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On deck - 2020 final regulations </a:t>
            </a:r>
          </a:p>
          <a:p>
            <a:endParaRPr lang="en-US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883154" y="2403392"/>
            <a:ext cx="5088713" cy="2435733"/>
          </a:xfrm>
        </p:spPr>
        <p:txBody>
          <a:bodyPr>
            <a:normAutofit fontScale="77500" lnSpcReduction="20000"/>
          </a:bodyPr>
          <a:lstStyle/>
          <a:p>
            <a:r>
              <a:rPr lang="en-US" sz="2200" dirty="0" err="1" smtClean="0"/>
              <a:t>Oop</a:t>
            </a:r>
            <a:r>
              <a:rPr lang="en-US" sz="2200" dirty="0" smtClean="0"/>
              <a:t> max increases for individuals to $8,150 and $16,300 for families </a:t>
            </a:r>
          </a:p>
          <a:p>
            <a:endParaRPr lang="en-US" sz="2200" dirty="0" smtClean="0"/>
          </a:p>
          <a:p>
            <a:r>
              <a:rPr lang="en-US" sz="2200" dirty="0" smtClean="0"/>
              <a:t>Last year administration </a:t>
            </a:r>
            <a:r>
              <a:rPr lang="en-US" sz="2200" dirty="0"/>
              <a:t>provided Notice of benefit and payment parameter changes that can take effect in </a:t>
            </a:r>
            <a:r>
              <a:rPr lang="en-US" sz="2200" dirty="0" smtClean="0"/>
              <a:t>2020. each state can make changes to their essential health benefit parameters to go live 1/2020.  so far no changes to </a:t>
            </a:r>
            <a:r>
              <a:rPr lang="en-US" sz="2200" dirty="0" err="1" smtClean="0"/>
              <a:t>connecticut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6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1588</TotalTime>
  <Words>1096</Words>
  <Application>Microsoft Office PowerPoint</Application>
  <PresentationFormat>Widescreen</PresentationFormat>
  <Paragraphs>244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HCo Gotham SSm</vt:lpstr>
      <vt:lpstr>Impact</vt:lpstr>
      <vt:lpstr>Open Sans</vt:lpstr>
      <vt:lpstr>Main Event</vt:lpstr>
      <vt:lpstr>PowerPoint Presentation</vt:lpstr>
      <vt:lpstr>PowerPoint Presentation</vt:lpstr>
      <vt:lpstr>2019-20 Renewal </vt:lpstr>
      <vt:lpstr>Stop loss ratio  2016- 17 Stop Loss deductible @ $150k  Everest re paid $1,445,174 in claims – we paid $1,598,486 in premium  = 90% loss ratio  ($153,312 gross profit)  2017-18 stop loss deductible @ $160K Everest re paid $1,508,570 in claims – we paid $1,716,633 in premium = 88% loss ratio ($208,063 gross profit)  38% profit loss in 2 years for Everest re  __________________________________________________________________  2018- 19 stop loss deductible @ $160K carrier analysis: deductible and rate correction needed by any potential carrier. Uncompetitive rates or decline to quote based on our history against our two years of claim history and high benefit/cost ratio (bcr).  </vt:lpstr>
      <vt:lpstr>Stop Loss ranges</vt:lpstr>
      <vt:lpstr>PowerPoint Presentation</vt:lpstr>
      <vt:lpstr>Claims appear to lighten up</vt:lpstr>
      <vt:lpstr>Stop loss deductible premiums side by side</vt:lpstr>
      <vt:lpstr>Affordable care act 2019-2020</vt:lpstr>
      <vt:lpstr>Cigna tools </vt:lpstr>
      <vt:lpstr>Telemedicine the cost savings are clear </vt:lpstr>
      <vt:lpstr>PowerPoint Presentation</vt:lpstr>
      <vt:lpstr>PowerPoint Presentation</vt:lpstr>
      <vt:lpstr>How echip compares</vt:lpstr>
      <vt:lpstr>Breaking barriers – 66.7%</vt:lpstr>
      <vt:lpstr>My cigna cost comparison tool</vt:lpstr>
      <vt:lpstr>1.  Diabetes/circulatory 2.  neoplasm 3.  depression 4.  heart 5.  lower back/musculoskeletal</vt:lpstr>
      <vt:lpstr>Diabetes on the rise </vt:lpstr>
      <vt:lpstr>Omada integrated diabetes program coming soon</vt:lpstr>
      <vt:lpstr>     Employee assistance program  with esi  </vt:lpstr>
      <vt:lpstr>PowerPoint Presentation</vt:lpstr>
      <vt:lpstr>   cheers and many thanks to your echip wellness committee  </vt:lpstr>
      <vt:lpstr>Wellness challenges</vt:lpstr>
      <vt:lpstr>PowerPoint Presentation</vt:lpstr>
      <vt:lpstr>  Get fit summer family fun mystery challenge   </vt:lpstr>
      <vt:lpstr>PowerPoint Presentation</vt:lpstr>
    </vt:vector>
  </TitlesOfParts>
  <Company>EASTCONN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Larisa Carr</dc:creator>
  <cp:lastModifiedBy>Larisa Carr</cp:lastModifiedBy>
  <cp:revision>79</cp:revision>
  <dcterms:created xsi:type="dcterms:W3CDTF">2019-05-03T16:51:46Z</dcterms:created>
  <dcterms:modified xsi:type="dcterms:W3CDTF">2019-05-16T01:20:48Z</dcterms:modified>
</cp:coreProperties>
</file>