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70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1037">
            <a:off x="156519" y="1239552"/>
            <a:ext cx="9070817" cy="2759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114867" y="3941814"/>
            <a:ext cx="9755187" cy="550333"/>
          </a:xfrm>
        </p:spPr>
        <p:txBody>
          <a:bodyPr/>
          <a:lstStyle/>
          <a:p>
            <a:r>
              <a:rPr lang="en-US" dirty="0" smtClean="0"/>
              <a:t>2019-2020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 paid Claims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July 2019 – April 2020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July 2018 – April 2020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$23M in Total paid claims in and out of network – $2M increase year over year</a:t>
            </a:r>
          </a:p>
          <a:p>
            <a:r>
              <a:rPr lang="en-US" dirty="0" smtClean="0"/>
              <a:t>33 claimants went over $100k+ and 31 of those claimants have chronic conditions </a:t>
            </a:r>
          </a:p>
          <a:p>
            <a:r>
              <a:rPr lang="en-US" dirty="0" smtClean="0"/>
              <a:t>15.2% of high claimants are new to the plan in 2019-2020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$21M in total paid claims in and out of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Echip</a:t>
            </a:r>
            <a:r>
              <a:rPr lang="en-US" dirty="0" smtClean="0"/>
              <a:t> top 5 diagnosis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Muskuloskeletal</a:t>
            </a:r>
            <a:r>
              <a:rPr lang="en-US" dirty="0" smtClean="0"/>
              <a:t>		</a:t>
            </a:r>
          </a:p>
          <a:p>
            <a:r>
              <a:rPr lang="en-US" dirty="0" smtClean="0"/>
              <a:t>2.  Cancer			</a:t>
            </a:r>
          </a:p>
          <a:p>
            <a:r>
              <a:rPr lang="en-US" dirty="0" smtClean="0"/>
              <a:t>3.  Circulatory Issues</a:t>
            </a:r>
          </a:p>
          <a:p>
            <a:r>
              <a:rPr lang="en-US" dirty="0" smtClean="0"/>
              <a:t>4.  Gastro Intestinal</a:t>
            </a:r>
          </a:p>
          <a:p>
            <a:r>
              <a:rPr lang="en-US" dirty="0" smtClean="0"/>
              <a:t>5.  Neurological</a:t>
            </a:r>
          </a:p>
          <a:p>
            <a:r>
              <a:rPr lang="en-US" dirty="0" smtClean="0"/>
              <a:t>ECHIP overall risk exposure is higher than municipal marketspace but disease and case management is also on the increase with </a:t>
            </a:r>
            <a:r>
              <a:rPr lang="en-US" dirty="0" err="1" smtClean="0"/>
              <a:t>cigna’s</a:t>
            </a:r>
            <a:r>
              <a:rPr lang="en-US" dirty="0" smtClean="0"/>
              <a:t> engagement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6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Specialty RX still a cost driver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3/2019 – 2/2020 our specialty </a:t>
            </a:r>
            <a:r>
              <a:rPr lang="en-US" dirty="0" err="1" smtClean="0"/>
              <a:t>rx</a:t>
            </a:r>
            <a:r>
              <a:rPr lang="en-US" dirty="0" smtClean="0"/>
              <a:t> spend totals $545K</a:t>
            </a:r>
          </a:p>
          <a:p>
            <a:r>
              <a:rPr lang="en-US" dirty="0" smtClean="0"/>
              <a:t>Top conditions are:</a:t>
            </a:r>
          </a:p>
          <a:p>
            <a:pPr lvl="2"/>
            <a:r>
              <a:rPr lang="en-US" dirty="0" smtClean="0"/>
              <a:t>Rheumatoid arthritis/psoriasis</a:t>
            </a:r>
          </a:p>
          <a:p>
            <a:pPr lvl="2"/>
            <a:r>
              <a:rPr lang="en-US" dirty="0" smtClean="0"/>
              <a:t>Crohn’s disease</a:t>
            </a:r>
          </a:p>
          <a:p>
            <a:pPr lvl="2"/>
            <a:r>
              <a:rPr lang="en-US" dirty="0" smtClean="0"/>
              <a:t>Cancer</a:t>
            </a:r>
          </a:p>
          <a:p>
            <a:pPr lvl="2"/>
            <a:r>
              <a:rPr lang="en-US" dirty="0" smtClean="0"/>
              <a:t>Multiple sclerosis</a:t>
            </a:r>
          </a:p>
          <a:p>
            <a:pPr lvl="2"/>
            <a:r>
              <a:rPr lang="en-US" dirty="0" smtClean="0"/>
              <a:t>Macular degeneration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$1m in cost avoidance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Chronic conditions for $1,400 members saved </a:t>
            </a:r>
            <a:r>
              <a:rPr lang="en-US" dirty="0" err="1" smtClean="0"/>
              <a:t>Echip</a:t>
            </a:r>
            <a:r>
              <a:rPr lang="en-US" dirty="0" smtClean="0"/>
              <a:t> $558K</a:t>
            </a:r>
          </a:p>
          <a:p>
            <a:r>
              <a:rPr lang="en-US" dirty="0" smtClean="0"/>
              <a:t>Wellness coaching impacting 4 members generated $1,344 in savings</a:t>
            </a:r>
          </a:p>
          <a:p>
            <a:r>
              <a:rPr lang="en-US" dirty="0" smtClean="0"/>
              <a:t>Inpatient/outpatient utilization management for 86 members saved $328K</a:t>
            </a:r>
          </a:p>
          <a:p>
            <a:r>
              <a:rPr lang="en-US" dirty="0" smtClean="0"/>
              <a:t>Specialty case management affecting 75 members saved </a:t>
            </a:r>
            <a:r>
              <a:rPr lang="en-US" dirty="0" err="1" smtClean="0"/>
              <a:t>echip</a:t>
            </a:r>
            <a:r>
              <a:rPr lang="en-US" dirty="0" smtClean="0"/>
              <a:t> $100K</a:t>
            </a:r>
          </a:p>
          <a:p>
            <a:r>
              <a:rPr lang="en-US" dirty="0" smtClean="0"/>
              <a:t>Closing gaps in care for 177 members saved $15K</a:t>
            </a:r>
            <a:endParaRPr lang="en-US" dirty="0"/>
          </a:p>
          <a:p>
            <a:r>
              <a:rPr lang="en-US" dirty="0" smtClean="0"/>
              <a:t>Other areas of case and disease management as well as coaching helped </a:t>
            </a:r>
            <a:r>
              <a:rPr lang="en-US" dirty="0" err="1" smtClean="0"/>
              <a:t>echip</a:t>
            </a:r>
            <a:r>
              <a:rPr lang="en-US" dirty="0" smtClean="0"/>
              <a:t> avoid over $1m in unnecessary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Screenings</a:t>
            </a:r>
            <a:endParaRPr lang="en-US" sz="88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682298"/>
            <a:ext cx="2342476" cy="16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5" y="2451122"/>
            <a:ext cx="2357906" cy="15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rostate cancer scre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61" y="487763"/>
            <a:ext cx="2357906" cy="18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ammogram scree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08" y="23513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Screenings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Cervical and colon cancer screenings are down from last year and below the norm</a:t>
            </a:r>
          </a:p>
          <a:p>
            <a:r>
              <a:rPr lang="en-US" dirty="0" smtClean="0"/>
              <a:t>Breast cancer screenings at 76%</a:t>
            </a:r>
          </a:p>
          <a:p>
            <a:r>
              <a:rPr lang="en-US" dirty="0" smtClean="0"/>
              <a:t>Overall prevention makes up about 2.7% of our claims – goal is to get that number between 4-5% of paid 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3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2897</TotalTime>
  <Words>229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PowerPoint Presentation</vt:lpstr>
      <vt:lpstr>Total paid Claims</vt:lpstr>
      <vt:lpstr>Echip top 5 diagnosis</vt:lpstr>
      <vt:lpstr>Specialty RX still a cost driver </vt:lpstr>
      <vt:lpstr>$1m in cost avoidance </vt:lpstr>
      <vt:lpstr>PowerPoint Presentation</vt:lpstr>
      <vt:lpstr>Screenings and prevention</vt:lpstr>
    </vt:vector>
  </TitlesOfParts>
  <Company>EASTCONN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Carr</dc:creator>
  <cp:lastModifiedBy>Larisa Carr</cp:lastModifiedBy>
  <cp:revision>85</cp:revision>
  <dcterms:created xsi:type="dcterms:W3CDTF">2019-05-03T16:51:46Z</dcterms:created>
  <dcterms:modified xsi:type="dcterms:W3CDTF">2020-05-14T15:09:27Z</dcterms:modified>
</cp:coreProperties>
</file>